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25" r:id="rId3"/>
    <p:sldMasterId id="2147483738" r:id="rId4"/>
    <p:sldMasterId id="2147483751" r:id="rId5"/>
    <p:sldMasterId id="2147483764" r:id="rId6"/>
  </p:sldMasterIdLst>
  <p:sldIdLst>
    <p:sldId id="256" r:id="rId7"/>
    <p:sldId id="260" r:id="rId8"/>
    <p:sldId id="257" r:id="rId9"/>
    <p:sldId id="258" r:id="rId10"/>
    <p:sldId id="259" r:id="rId11"/>
    <p:sldId id="261" r:id="rId12"/>
    <p:sldId id="263" r:id="rId13"/>
    <p:sldId id="262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30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5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3872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AC7F-83E7-4B9C-9537-6D97F3C0D0B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4C02-0144-4FAA-A5CE-66A2B3ECB87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01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6686-0261-4B51-B4A1-204D952C8CC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66DF-27C5-4F78-B26A-690732B316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34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D4EF-6394-41E8-BC45-61A7A0EEEBD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0FC7-BB00-4690-A459-FD293E70FA6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2227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98F6-C185-4454-A45C-D27C9998C7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04E3-C7FD-44E4-AC41-B4B288996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08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A65-33FB-4831-B644-3C35C062324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1D5-6E94-40F2-8E29-0288DD18BBD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04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3B03-D787-436A-B0BA-43B73AB7F0A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CD6E-B533-4347-9677-0F655035B89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27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3CFF-8175-4D2B-92D9-FF4AEBE2819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D691-3E29-4CB5-983B-7BD0EFAE5BA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527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547F-4545-4CD2-98FC-189037203AB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A562-A403-45D2-9DB4-6D7F22BDF20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5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895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6DF3-FA7C-43E7-AAEA-3326F6AA806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53CA-7FD2-4DB6-8AE7-11AEBC33DED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83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B6-1361-4D4B-9795-3FC33210B2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A361-C22F-434F-B42A-D32A24D9207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89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4EC0-5EA6-42E1-8BC4-A2192D2B58F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5D22-C4AB-4822-9CF6-25EB6C2D02D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8342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412D-5A09-4AD7-BF22-3B719D67628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5BFB-1EAF-42F6-AD09-29244FFB6D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0817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AC7F-83E7-4B9C-9537-6D97F3C0D0B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4C02-0144-4FAA-A5CE-66A2B3ECB87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113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6686-0261-4B51-B4A1-204D952C8CC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66DF-27C5-4F78-B26A-690732B316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5173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D4EF-6394-41E8-BC45-61A7A0EEEBD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0FC7-BB00-4690-A459-FD293E70FA6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167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98F6-C185-4454-A45C-D27C9998C7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04E3-C7FD-44E4-AC41-B4B288996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034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A65-33FB-4831-B644-3C35C062324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1D5-6E94-40F2-8E29-0288DD18BBD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152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3B03-D787-436A-B0BA-43B73AB7F0A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CD6E-B533-4347-9677-0F655035B89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162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3723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3CFF-8175-4D2B-92D9-FF4AEBE2819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D691-3E29-4CB5-983B-7BD0EFAE5BA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44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547F-4545-4CD2-98FC-189037203AB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A562-A403-45D2-9DB4-6D7F22BDF20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6DF3-FA7C-43E7-AAEA-3326F6AA806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53CA-7FD2-4DB6-8AE7-11AEBC33DED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943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B6-1361-4D4B-9795-3FC33210B2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A361-C22F-434F-B42A-D32A24D9207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990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4EC0-5EA6-42E1-8BC4-A2192D2B58F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5D22-C4AB-4822-9CF6-25EB6C2D02D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931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412D-5A09-4AD7-BF22-3B719D67628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5BFB-1EAF-42F6-AD09-29244FFB6D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9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AC7F-83E7-4B9C-9537-6D97F3C0D0B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4C02-0144-4FAA-A5CE-66A2B3ECB87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8696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6686-0261-4B51-B4A1-204D952C8CC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66DF-27C5-4F78-B26A-690732B316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6293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D4EF-6394-41E8-BC45-61A7A0EEEBD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0FC7-BB00-4690-A459-FD293E70FA6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507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98F6-C185-4454-A45C-D27C9998C7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04E3-C7FD-44E4-AC41-B4B288996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2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65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A65-33FB-4831-B644-3C35C062324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1D5-6E94-40F2-8E29-0288DD18BBD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9020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3B03-D787-436A-B0BA-43B73AB7F0A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CD6E-B533-4347-9677-0F655035B89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1831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3CFF-8175-4D2B-92D9-FF4AEBE2819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D691-3E29-4CB5-983B-7BD0EFAE5BA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720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547F-4545-4CD2-98FC-189037203AB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A562-A403-45D2-9DB4-6D7F22BDF20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975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6DF3-FA7C-43E7-AAEA-3326F6AA806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53CA-7FD2-4DB6-8AE7-11AEBC33DED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6446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B6-1361-4D4B-9795-3FC33210B2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A361-C22F-434F-B42A-D32A24D9207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9193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4EC0-5EA6-42E1-8BC4-A2192D2B58F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5D22-C4AB-4822-9CF6-25EB6C2D02D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682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412D-5A09-4AD7-BF22-3B719D67628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5BFB-1EAF-42F6-AD09-29244FFB6D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059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AC7F-83E7-4B9C-9537-6D97F3C0D0B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4C02-0144-4FAA-A5CE-66A2B3ECB87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473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6686-0261-4B51-B4A1-204D952C8CC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66DF-27C5-4F78-B26A-690732B316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355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66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D4EF-6394-41E8-BC45-61A7A0EEEBD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0FC7-BB00-4690-A459-FD293E70FA6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44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98F6-C185-4454-A45C-D27C9998C7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04E3-C7FD-44E4-AC41-B4B288996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512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A65-33FB-4831-B644-3C35C062324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1D5-6E94-40F2-8E29-0288DD18BBD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29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3B03-D787-436A-B0BA-43B73AB7F0A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CD6E-B533-4347-9677-0F655035B89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35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3CFF-8175-4D2B-92D9-FF4AEBE2819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D691-3E29-4CB5-983B-7BD0EFAE5BA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3874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547F-4545-4CD2-98FC-189037203AB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A562-A403-45D2-9DB4-6D7F22BDF20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7232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6DF3-FA7C-43E7-AAEA-3326F6AA806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53CA-7FD2-4DB6-8AE7-11AEBC33DED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3852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B6-1361-4D4B-9795-3FC33210B2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A361-C22F-434F-B42A-D32A24D9207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49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4EC0-5EA6-42E1-8BC4-A2192D2B58F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5D22-C4AB-4822-9CF6-25EB6C2D02D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412D-5A09-4AD7-BF22-3B719D67628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5BFB-1EAF-42F6-AD09-29244FFB6D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6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350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0AC7F-83E7-4B9C-9537-6D97F3C0D0B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94C02-0144-4FAA-A5CE-66A2B3ECB878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0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36686-0261-4B51-B4A1-204D952C8CCC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66DF-27C5-4F78-B26A-690732B3166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8485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FD4EF-6394-41E8-BC45-61A7A0EEEBD9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90FC7-BB00-4690-A459-FD293E70FA6E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451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C98F6-C185-4454-A45C-D27C9998C7F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004E3-C7FD-44E4-AC41-B4B2889967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4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A65-33FB-4831-B644-3C35C062324D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3C1D5-6E94-40F2-8E29-0288DD18BBD3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583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53B03-D787-436A-B0BA-43B73AB7F0AB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4CD6E-B533-4347-9677-0F655035B89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962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3CFF-8175-4D2B-92D9-FF4AEBE2819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AD691-3E29-4CB5-983B-7BD0EFAE5BA6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23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547F-4545-4CD2-98FC-189037203AB7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9A562-A403-45D2-9DB4-6D7F22BDF201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74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A6DF3-FA7C-43E7-AAEA-3326F6AA806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53CA-7FD2-4DB6-8AE7-11AEBC33DED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32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956B6-1361-4D4B-9795-3FC33210B205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EA361-C22F-434F-B42A-D32A24D9207F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46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17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34EC0-5EA6-42E1-8BC4-A2192D2B58FE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C5D22-C4AB-4822-9CF6-25EB6C2D02D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873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412D-5A09-4AD7-BF22-3B719D676288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C5BFB-1EAF-42F6-AD09-29244FFB6DE4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0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7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2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EA53A7-152B-48C3-A77B-F629E64ABE8C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5C740-3D01-4C16-8F59-1565020153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40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16FC0-54ED-43B4-9FCC-545E91E872D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ED8F4-FB19-4FF4-9B75-95AAF12676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1996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16FC0-54ED-43B4-9FCC-545E91E872D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ED8F4-FB19-4FF4-9B75-95AAF12676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608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16FC0-54ED-43B4-9FCC-545E91E872D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ED8F4-FB19-4FF4-9B75-95AAF12676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2997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16FC0-54ED-43B4-9FCC-545E91E872D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ED8F4-FB19-4FF4-9B75-95AAF12676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9980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616FC0-54ED-43B4-9FCC-545E91E872DA}" type="datetimeFigureOut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23.11.2020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ED8F4-FB19-4FF4-9B75-95AAF12676B2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49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509120"/>
            <a:ext cx="8420472" cy="1470025"/>
          </a:xfrm>
        </p:spPr>
        <p:txBody>
          <a:bodyPr>
            <a:noAutofit/>
          </a:bodyPr>
          <a:lstStyle/>
          <a:p>
            <a:r>
              <a:rPr lang="ru-RU" sz="2800" dirty="0"/>
              <a:t>Малая лингвистическая  академия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Института </a:t>
            </a:r>
            <a:r>
              <a:rPr lang="ru-RU" sz="2800" dirty="0"/>
              <a:t>зарубежной филологии и </a:t>
            </a:r>
            <a:r>
              <a:rPr lang="ru-RU" sz="2800" dirty="0" smtClean="0"/>
              <a:t>регионоведения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/>
              <a:t>Северо-Восточного федерального университета им. М.К. </a:t>
            </a:r>
            <a:r>
              <a:rPr lang="ru-RU" sz="2800" dirty="0" err="1"/>
              <a:t>Аммосова</a:t>
            </a:r>
            <a:endParaRPr lang="ru-RU" sz="2800" dirty="0"/>
          </a:p>
        </p:txBody>
      </p:sp>
      <p:pic>
        <p:nvPicPr>
          <p:cNvPr id="1026" name="Picture 2" descr="C:\Users\lenushka\Pictures\фото профориентация\эмблема изфи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3522712" cy="350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508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smtClean="0"/>
              <a:t>Кем сможет работать бакалавр лингвистики? 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323850" y="620713"/>
            <a:ext cx="8229600" cy="5000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smtClean="0"/>
              <a:t>переводчиком-референтом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последовательным переводчиком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переводчиком-синхронистом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техническим переводчиком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переводчиком художественных текстов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специалистом по устному переводу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переводчиком-гид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преподавателем в школах, лицеях, гимназиях, колледжах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научным сотрудником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экспертом в области лингвистики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корректором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редактором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специалистом по международной логистике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специалистом по внешнеэкономической деятельности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smtClean="0"/>
              <a:t>специалистом в транспортной, торговой, туристической компаниях</a:t>
            </a:r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  <a:p>
            <a:pPr eaLnBrk="1" hangingPunct="1">
              <a:lnSpc>
                <a:spcPct val="80000"/>
              </a:lnSpc>
            </a:pPr>
            <a:endParaRPr lang="ru-RU" sz="2500" smtClean="0"/>
          </a:p>
        </p:txBody>
      </p:sp>
      <p:pic>
        <p:nvPicPr>
          <p:cNvPr id="27651" name="Picture 3" descr="C:\Users\lenushka\Desktop\профориентация 2012\переводчик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3930650"/>
            <a:ext cx="2555875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528027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111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Наши выпускники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lum contrast="-2000"/>
          </a:blip>
          <a:srcRect/>
          <a:stretch>
            <a:fillRect/>
          </a:stretch>
        </p:blipFill>
        <p:spPr bwMode="auto">
          <a:xfrm>
            <a:off x="420688" y="1219200"/>
            <a:ext cx="174942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04788" y="4079875"/>
            <a:ext cx="20875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white"/>
                </a:solidFill>
                <a:latin typeface="Bookman Old Style" pitchFamily="18" charset="0"/>
              </a:rPr>
              <a:t>Дьяконов Николай Васильевич  </a:t>
            </a:r>
            <a:r>
              <a:rPr lang="ru-RU" sz="1400">
                <a:solidFill>
                  <a:prstClr val="white"/>
                </a:solidFill>
                <a:latin typeface="Bookman Old Style" pitchFamily="18" charset="0"/>
              </a:rPr>
              <a:t>представитель Министерства иностранных дел  РФ в г.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white"/>
                </a:solidFill>
                <a:latin typeface="Bookman Old Style" pitchFamily="18" charset="0"/>
              </a:rPr>
              <a:t>Якутске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8" name="Picture 20" descr="Кормилицы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5938" y="1176338"/>
            <a:ext cx="1919287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21"/>
          <p:cNvSpPr txBox="1">
            <a:spLocks noChangeArrowheads="1"/>
          </p:cNvSpPr>
          <p:nvPr/>
        </p:nvSpPr>
        <p:spPr bwMode="auto">
          <a:xfrm>
            <a:off x="6718300" y="3976688"/>
            <a:ext cx="2425700" cy="18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prstClr val="white"/>
                </a:solidFill>
                <a:latin typeface="Bookman Old Style" pitchFamily="18" charset="0"/>
              </a:rPr>
              <a:t>Кормилицына Екатерина Ивановна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400">
                <a:solidFill>
                  <a:prstClr val="white"/>
                </a:solidFill>
                <a:latin typeface="Bookman Old Style" pitchFamily="18" charset="0"/>
              </a:rPr>
              <a:t>министр по делам предпринимательства, развития туризма и занятости РС(Я)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ru-RU" sz="1400">
              <a:solidFill>
                <a:prstClr val="white"/>
              </a:solidFill>
              <a:latin typeface="Arial Black" pitchFamily="34" charset="0"/>
            </a:endParaRP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8738" y="1308100"/>
            <a:ext cx="1812925" cy="250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13"/>
          <p:cNvSpPr>
            <a:spLocks noChangeArrowheads="1"/>
          </p:cNvSpPr>
          <p:nvPr/>
        </p:nvSpPr>
        <p:spPr bwMode="auto">
          <a:xfrm>
            <a:off x="2441575" y="3976688"/>
            <a:ext cx="2127250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>
                <a:solidFill>
                  <a:prstClr val="white"/>
                </a:solidFill>
                <a:latin typeface="Bookman Old Style" pitchFamily="18" charset="0"/>
              </a:rPr>
              <a:t>Сидорова Вера Ивановна  </a:t>
            </a:r>
            <a:r>
              <a:rPr lang="ru-RU" sz="1400">
                <a:solidFill>
                  <a:prstClr val="white"/>
                </a:solidFill>
                <a:latin typeface="Bookman Old Style" pitchFamily="18" charset="0"/>
              </a:rPr>
              <a:t>заместитель министра внешних связей РС(Я) до 2010 г.),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>
                <a:solidFill>
                  <a:prstClr val="white"/>
                </a:solidFill>
                <a:latin typeface="Bookman Old Style" pitchFamily="18" charset="0"/>
              </a:rPr>
              <a:t>советник комиссии РФ по делам ЮНЕСКО в МИД РФ</a:t>
            </a:r>
            <a:r>
              <a:rPr lang="ru-RU" sz="1400">
                <a:solidFill>
                  <a:prstClr val="white"/>
                </a:solidFill>
                <a:latin typeface="Tahoma" pitchFamily="34" charset="0"/>
              </a:rPr>
              <a:t> </a:t>
            </a:r>
            <a:endParaRPr lang="ru-RU" sz="1400" b="1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14" name="Picture 18" descr="readmsg?id=11423145510000017028;0;1&amp;mode=attachment"/>
          <p:cNvPicPr>
            <a:picLocks noChangeAspect="1" noChangeArrowheads="1"/>
          </p:cNvPicPr>
          <p:nvPr/>
        </p:nvPicPr>
        <p:blipFill>
          <a:blip r:embed="rId5">
            <a:lum contrast="24000"/>
          </a:blip>
          <a:srcRect l="45720" t="26839" r="11047" b="32349"/>
          <a:stretch>
            <a:fillRect/>
          </a:stretch>
        </p:blipFill>
        <p:spPr bwMode="auto">
          <a:xfrm>
            <a:off x="4716463" y="1219200"/>
            <a:ext cx="180022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Text Box 19"/>
          <p:cNvSpPr txBox="1">
            <a:spLocks noChangeArrowheads="1"/>
          </p:cNvSpPr>
          <p:nvPr/>
        </p:nvSpPr>
        <p:spPr bwMode="auto">
          <a:xfrm>
            <a:off x="4692650" y="3976688"/>
            <a:ext cx="18954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sz="1400" b="1">
                <a:solidFill>
                  <a:prstClr val="white"/>
                </a:solidFill>
                <a:latin typeface="Bookman Old Style" pitchFamily="18" charset="0"/>
              </a:rPr>
              <a:t>Слепцов Иннокентий Михайлович </a:t>
            </a:r>
            <a:r>
              <a:rPr lang="ru-RU" sz="1400">
                <a:solidFill>
                  <a:prstClr val="white"/>
                </a:solidFill>
                <a:latin typeface="Bookman Old Style" pitchFamily="18" charset="0"/>
              </a:rPr>
              <a:t>редактор национальной вещательной компании «Саха»</a:t>
            </a:r>
          </a:p>
        </p:txBody>
      </p:sp>
    </p:spTree>
    <p:extLst>
      <p:ext uri="{BB962C8B-B14F-4D97-AF65-F5344CB8AC3E}">
        <p14:creationId xmlns:p14="http://schemas.microsoft.com/office/powerpoint/2010/main" val="5188246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1773238"/>
            <a:ext cx="3636963" cy="957262"/>
          </a:xfrm>
        </p:spPr>
        <p:txBody>
          <a:bodyPr/>
          <a:lstStyle/>
          <a:p>
            <a:pPr eaLnBrk="1" hangingPunct="1"/>
            <a:r>
              <a:rPr lang="ru-RU" b="1" smtClean="0"/>
              <a:t>	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3933825"/>
            <a:ext cx="8229600" cy="4525963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sz="2000" b="1" smtClean="0"/>
              <a:t>Институт зарубежной филологии и регионоведения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b="1" smtClean="0"/>
              <a:t>г. Якутск, 677000 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b="1" smtClean="0"/>
              <a:t>ул. Белинского, 58, каб. 808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2000" b="1" smtClean="0"/>
              <a:t>(4112) 49-68-21, (4112) 49-68-81</a:t>
            </a:r>
            <a:endParaRPr lang="en-US" sz="2000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en-US" altLang="zh-CN" sz="2000" b="1" smtClean="0"/>
              <a:t>Izfir.svfu@gmail.com</a:t>
            </a:r>
            <a:endParaRPr lang="ru-RU" altLang="zh-CN" sz="2000" b="1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2000" b="1" smtClean="0"/>
              <a:t>Группа в контакте: </a:t>
            </a:r>
            <a:r>
              <a:rPr lang="en-US" sz="2000" b="1" smtClean="0"/>
              <a:t>Welcome </a:t>
            </a:r>
            <a:r>
              <a:rPr lang="ru-RU" sz="2000" b="1" smtClean="0"/>
              <a:t>ИЗФиР!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US" sz="2000" b="1" smtClean="0"/>
              <a:t>http://vk.com/club43115793</a:t>
            </a:r>
            <a:endParaRPr lang="ru-RU" sz="2000" b="1" smtClean="0"/>
          </a:p>
        </p:txBody>
      </p:sp>
      <p:pic>
        <p:nvPicPr>
          <p:cNvPr id="41987" name="Picture 2" descr="C:\Users\lenushka\Desktop\эмблема изфи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188913"/>
            <a:ext cx="3743325" cy="372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742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 </a:t>
            </a:r>
            <a:r>
              <a:rPr lang="ru-RU" dirty="0"/>
              <a:t>Деятельность МЛА </a:t>
            </a:r>
            <a:r>
              <a:rPr lang="ru-RU" dirty="0" err="1"/>
              <a:t>ИЗФиР</a:t>
            </a:r>
            <a:r>
              <a:rPr lang="ru-RU" dirty="0"/>
              <a:t> СВФУ направлена на проведение активной профориентационной работы по привлечению учащейся молодежи и выпускников общеобразовательных учреждений к поступлению на филологические специальности университета; на интеграцию школьного и вузовского образования; на улучшение качества знаний учащихся школ РС (Я) по лингвистическим дисциплинам на оказание учащимся общеобразовательных школ республики помощи в проведении научных исследований филологической направленности.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685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</p:spPr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07342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проведение </a:t>
            </a:r>
            <a:r>
              <a:rPr lang="ru-RU" dirty="0" err="1" smtClean="0"/>
              <a:t>профконсультаций</a:t>
            </a:r>
            <a:r>
              <a:rPr lang="ru-RU" dirty="0" smtClean="0"/>
              <a:t> и специализированных занятий;</a:t>
            </a:r>
          </a:p>
          <a:p>
            <a:endParaRPr lang="ru-RU" dirty="0" smtClean="0"/>
          </a:p>
          <a:p>
            <a:r>
              <a:rPr lang="ru-RU" dirty="0" smtClean="0"/>
              <a:t>индивидуальная работа;</a:t>
            </a:r>
          </a:p>
          <a:p>
            <a:endParaRPr lang="ru-RU" dirty="0" smtClean="0"/>
          </a:p>
          <a:p>
            <a:r>
              <a:rPr lang="ru-RU" dirty="0" smtClean="0"/>
              <a:t>организация и проведение олимпиад по профильным предметам среди учащихся республики и студентов;</a:t>
            </a:r>
          </a:p>
          <a:p>
            <a:endParaRPr lang="ru-RU" dirty="0" smtClean="0"/>
          </a:p>
          <a:p>
            <a:r>
              <a:rPr lang="ru-RU" dirty="0" smtClean="0"/>
              <a:t>повышение среднего балла ЕГЭ по профильным предметам.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776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99392"/>
            <a:ext cx="8229600" cy="1143000"/>
          </a:xfrm>
        </p:spPr>
        <p:txBody>
          <a:bodyPr/>
          <a:lstStyle/>
          <a:p>
            <a:r>
              <a:rPr lang="ru-RU" dirty="0" smtClean="0"/>
              <a:t>Структура программы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134324"/>
              </p:ext>
            </p:extLst>
          </p:nvPr>
        </p:nvGraphicFramePr>
        <p:xfrm>
          <a:off x="989141" y="1340768"/>
          <a:ext cx="7165717" cy="32100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65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6413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Практический</a:t>
                      </a:r>
                      <a:r>
                        <a:rPr lang="ru-RU" sz="2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курс иностранного я</a:t>
                      </a:r>
                      <a:r>
                        <a:rPr lang="ru-RU" sz="2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зыка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7198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Научно-практическое </a:t>
                      </a:r>
                      <a:r>
                        <a:rPr lang="ru-RU" sz="2400" dirty="0" smtClean="0">
                          <a:effectLst/>
                        </a:rPr>
                        <a:t>исследование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dirty="0">
                          <a:effectLst/>
                        </a:rPr>
                        <a:t>Самостоятельная работа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8335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dirty="0" err="1">
                          <a:effectLst/>
                        </a:rPr>
                        <a:t>Профориентационные</a:t>
                      </a:r>
                      <a:r>
                        <a:rPr lang="ru-RU" sz="2400" dirty="0">
                          <a:effectLst/>
                        </a:rPr>
                        <a:t> мероприятия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12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Содержание </a:t>
            </a:r>
            <a:r>
              <a:rPr lang="ru-RU" sz="2800" dirty="0" smtClean="0"/>
              <a:t>самостоятельной работы слушателя дисциплины «английский язык»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331779"/>
              </p:ext>
            </p:extLst>
          </p:nvPr>
        </p:nvGraphicFramePr>
        <p:xfrm>
          <a:off x="899591" y="1052736"/>
          <a:ext cx="7704856" cy="50405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54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5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98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6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Наименование раздела, темы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Виды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Используемые ресурсы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Контроль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r>
                        <a:rPr lang="ru-RU" sz="1200">
                          <a:effectLst/>
                        </a:rPr>
                        <a:t>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Подготовка к участию в </a:t>
                      </a:r>
                      <a:r>
                        <a:rPr lang="ru-RU" sz="1400" dirty="0" smtClean="0">
                          <a:effectLst/>
                        </a:rPr>
                        <a:t>Олимпиадах по иностранным языкам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Выполнение заданий первого </a:t>
                      </a:r>
                      <a:r>
                        <a:rPr lang="ru-RU" sz="1400" dirty="0" smtClean="0">
                          <a:effectLst/>
                        </a:rPr>
                        <a:t>этапа Олимпиад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Сайты</a:t>
                      </a:r>
                      <a:r>
                        <a:rPr lang="ru-RU" sz="14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Олимпиад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Контрольная работа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Страноведение Англии, Канады, США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Просмотр образовательных фильмов страноведческой </a:t>
                      </a:r>
                      <a:r>
                        <a:rPr lang="ru-RU" sz="1400" dirty="0" smtClean="0">
                          <a:effectLst/>
                        </a:rPr>
                        <a:t>тематики, ресурсы интернета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Образовательные фильмы пособия «Англия и англичане», Интернет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Участие в страноведческой викторине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Актуальные проблемы политики, экономики Англии, Канады, США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Анализ статей электронных СМИ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Электронные СМИ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Перевод статей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239" marR="6023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97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3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Примерное содержание </a:t>
            </a:r>
            <a:r>
              <a:rPr lang="ru-RU" sz="2400" dirty="0" smtClean="0"/>
              <a:t>профориентационных мероприятий ИЗФиР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284242"/>
              </p:ext>
            </p:extLst>
          </p:nvPr>
        </p:nvGraphicFramePr>
        <p:xfrm>
          <a:off x="251520" y="548680"/>
          <a:ext cx="8640960" cy="5427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0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81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</a:t>
                      </a:r>
                      <a:r>
                        <a:rPr lang="ru-RU" sz="1400">
                          <a:effectLst/>
                        </a:rPr>
                        <a:t>восточной </a:t>
                      </a:r>
                      <a:r>
                        <a:rPr lang="ru-RU" sz="1400" smtClean="0">
                          <a:effectLst/>
                        </a:rPr>
                        <a:t>кухни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чтецов (на английском языке) - декабрь	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56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Организации Объединенных Наций (мероприятие, посвященное 70-летию ООН</a:t>
                      </a:r>
                      <a:r>
                        <a:rPr lang="ru-RU" sz="1400" dirty="0" smtClean="0">
                          <a:effectLst/>
                        </a:rPr>
                        <a:t>): - </a:t>
                      </a:r>
                      <a:r>
                        <a:rPr lang="ru-RU" sz="1400" dirty="0">
                          <a:effectLst/>
                        </a:rPr>
                        <a:t>конкурс </a:t>
                      </a:r>
                      <a:r>
                        <a:rPr lang="ru-RU" sz="1400" dirty="0" smtClean="0">
                          <a:effectLst/>
                        </a:rPr>
                        <a:t>эссе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Конференция слушателей Малой лингвистической академии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2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Лекция «Иностранный язык – зачем?»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Конкурс ораторов, посвященный Дню дипломатического работника 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Лекция «Фэнтези – сказка на новый лад?»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Зимняя школа по международным </a:t>
                      </a:r>
                      <a:r>
                        <a:rPr lang="ru-RU" sz="1400" dirty="0" smtClean="0">
                          <a:effectLst/>
                        </a:rPr>
                        <a:t>отношениям</a:t>
                      </a:r>
                      <a:endParaRPr lang="ru-RU" sz="1400" dirty="0">
                        <a:effectLst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Лекция «Кому нужны филологи»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Республиканская Неделя </a:t>
                      </a:r>
                      <a:r>
                        <a:rPr lang="ru-RU" sz="1400" dirty="0" err="1" smtClean="0">
                          <a:effectLst/>
                        </a:rPr>
                        <a:t>Франкофонии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34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Лекция «Регионоведение – это?»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Неделя восточных </a:t>
                      </a:r>
                      <a:r>
                        <a:rPr lang="ru-RU" sz="1400" dirty="0" smtClean="0">
                          <a:effectLst/>
                        </a:rPr>
                        <a:t>языков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Лекция «Быть переводчиком»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Конкурс эссе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033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Лекция «Таинственный мир Востока»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НПК «Семеновские чтения</a:t>
                      </a:r>
                      <a:r>
                        <a:rPr lang="ru-RU" sz="1400" dirty="0" smtClean="0">
                          <a:effectLst/>
                        </a:rPr>
                        <a:t>»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1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Лекция «Французский язык – музыка сердца»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День открытых дверей ИЗФиР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2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Лекция «Немецкий язык – дорога в Европу»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Неделя английского </a:t>
                      </a:r>
                      <a:r>
                        <a:rPr lang="ru-RU" sz="1400" dirty="0" smtClean="0">
                          <a:effectLst/>
                        </a:rPr>
                        <a:t>языка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19" marR="6819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798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Направления подготовки ИЗФИР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dirty="0" smtClean="0"/>
              <a:t> Филология</a:t>
            </a:r>
          </a:p>
          <a:p>
            <a:pPr eaLnBrk="1" hangingPunct="1"/>
            <a:r>
              <a:rPr lang="ru-RU" dirty="0" smtClean="0"/>
              <a:t> Зарубежное регионоведение</a:t>
            </a:r>
          </a:p>
          <a:p>
            <a:pPr eaLnBrk="1" hangingPunct="1"/>
            <a:r>
              <a:rPr lang="ru-RU" dirty="0" smtClean="0"/>
              <a:t> Лингвистика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4332288"/>
            <a:ext cx="280035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4492625"/>
            <a:ext cx="2628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203700"/>
            <a:ext cx="2095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88718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Кем может работать бакалавр филологии: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Гид-переводчик, культуролог, музейный работник, специалист по продажам на экспорт и импорт, менеджер в турфирме, экскурсовод, журналист, редактор, корректор, архивариус (архивист),  помощники руководителей со знанием иностранных языков, GR-менеджер (менеджер по взаимодействию с органами власти); PR-менеджер, арт-менеджер, переводчик-референт,   офис-менеджер, пресс-секретарь, преподаватель французского языка и литературы.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574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68313" y="-7938"/>
            <a:ext cx="8229600" cy="1143001"/>
          </a:xfrm>
        </p:spPr>
        <p:txBody>
          <a:bodyPr/>
          <a:lstStyle/>
          <a:p>
            <a:pPr eaLnBrk="1" hangingPunct="1"/>
            <a:r>
              <a:rPr lang="ru-RU" sz="3200" smtClean="0"/>
              <a:t>Бакалавр зарубежного регионоведения может работать в качестве: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179388" y="1196975"/>
            <a:ext cx="8640762" cy="6119813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эксперта по стране и региону;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переводчика в области официальной и деловой документации;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шефа протокольного сопровождения официальных лиц и устного перевода по вопросам торгово-экономической, общественно-политической и культурной проблематики;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секретаря, референта руководителей региональных и федеральных органов, ответственных за внешнюю политику в отношении зарубежных стран и регионов;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редактора масс-медиа по освещению зарубежной региональной тематики;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автора буклетов, рекламных материалов для предприятий и организаций по зарубежному регионоведению;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аналитика по базам данных по отдельным странам, регионам, организациям;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автора дайджестов общественно-политической, торгово-экономической, культурной направленности;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куратора выставок, проектов в русле зарубежного регионоведения;</a:t>
            </a:r>
          </a:p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ru-RU" sz="1800" smtClean="0"/>
              <a:t>научного сотрудника в области истории, культуры, политики, международных отношений зарубежных стран и регионов.</a:t>
            </a:r>
          </a:p>
          <a:p>
            <a:pPr marL="514350" indent="-514350" eaLnBrk="1" hangingPunct="1"/>
            <a:endParaRPr lang="ru-RU" sz="1800" smtClean="0"/>
          </a:p>
        </p:txBody>
      </p:sp>
    </p:spTree>
    <p:extLst>
      <p:ext uri="{BB962C8B-B14F-4D97-AF65-F5344CB8AC3E}">
        <p14:creationId xmlns:p14="http://schemas.microsoft.com/office/powerpoint/2010/main" val="32536418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612</Words>
  <Application>Microsoft Office PowerPoint</Application>
  <PresentationFormat>Экран (4:3)</PresentationFormat>
  <Paragraphs>109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宋体</vt:lpstr>
      <vt:lpstr>Arial</vt:lpstr>
      <vt:lpstr>Arial Black</vt:lpstr>
      <vt:lpstr>Bookman Old Style</vt:lpstr>
      <vt:lpstr>Calibri</vt:lpstr>
      <vt:lpstr>Tahoma</vt:lpstr>
      <vt:lpstr>Times New Roman</vt:lpstr>
      <vt:lpstr>Тема Office</vt:lpstr>
      <vt:lpstr>1_Тема Office</vt:lpstr>
      <vt:lpstr>6_Тема Office</vt:lpstr>
      <vt:lpstr>7_Тема Office</vt:lpstr>
      <vt:lpstr>8_Тема Office</vt:lpstr>
      <vt:lpstr>9_Тема Office</vt:lpstr>
      <vt:lpstr>Малая лингвистическая  академия  Института зарубежной филологии и регионоведения  Северо-Восточного федерального университета им. М.К. Аммосова</vt:lpstr>
      <vt:lpstr>Презентация PowerPoint</vt:lpstr>
      <vt:lpstr>Задачи</vt:lpstr>
      <vt:lpstr>Структура программы</vt:lpstr>
      <vt:lpstr>Содержание самостоятельной работы слушателя дисциплины «английский язык»</vt:lpstr>
      <vt:lpstr>Примерное содержание профориентационных мероприятий ИЗФиР</vt:lpstr>
      <vt:lpstr>Направления подготовки ИЗФИР</vt:lpstr>
      <vt:lpstr>Кем может работать бакалавр филологии:</vt:lpstr>
      <vt:lpstr>Бакалавр зарубежного регионоведения может работать в качестве:</vt:lpstr>
      <vt:lpstr>Кем сможет работать бакалавр лингвистики? </vt:lpstr>
      <vt:lpstr>Наши выпускники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Фирменный лингвистический класс СВФУ</dc:title>
  <dc:creator>lenushka</dc:creator>
  <cp:lastModifiedBy>Lena</cp:lastModifiedBy>
  <cp:revision>6</cp:revision>
  <dcterms:created xsi:type="dcterms:W3CDTF">2015-10-06T07:33:46Z</dcterms:created>
  <dcterms:modified xsi:type="dcterms:W3CDTF">2020-11-23T06:56:54Z</dcterms:modified>
</cp:coreProperties>
</file>